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1ff155dd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1ff155dd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1ff155dd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1ff155dd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1ff155dd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1ff155dd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1ff155dd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1ff155dd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1ff155dd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1ff155dd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873ed76a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873ed76a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1764e0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1764e0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1ff155dd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1ff155dd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1ff155dd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1ff155dd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1ff155dd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1ff155dd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1ff155dd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1ff155dd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81764e0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81764e0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1ff155dd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1ff155dd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81764e03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81764e03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MMggqenxuZc" TargetMode="External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MFIrseKcrT4" TargetMode="External"/><Relationship Id="rId4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I4o7eSKLN40" TargetMode="External"/><Relationship Id="rId4" Type="http://schemas.openxmlformats.org/officeDocument/2006/relationships/image" Target="../media/image2.jp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18433" t="0"/>
          <a:stretch/>
        </p:blipFill>
        <p:spPr>
          <a:xfrm>
            <a:off x="1685825" y="0"/>
            <a:ext cx="74581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668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Oswald"/>
                <a:ea typeface="Oswald"/>
                <a:cs typeface="Oswald"/>
                <a:sym typeface="Oswald"/>
              </a:rPr>
              <a:t>RPG Tutorial Creation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623400" y="2669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by Pau Garcia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80008" t="0"/>
          <a:stretch/>
        </p:blipFill>
        <p:spPr>
          <a:xfrm>
            <a:off x="0" y="0"/>
            <a:ext cx="18279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Oswald"/>
                <a:ea typeface="Oswald"/>
                <a:cs typeface="Oswald"/>
                <a:sym typeface="Oswald"/>
              </a:rPr>
              <a:t>4. Reinforce Learning Through Play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541125" y="941525"/>
            <a:ext cx="7718100" cy="12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If possible, the game design should teach the player by itself.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Where some game makers beat you over the head with explanations and tutorials, Valve took a subtle approach with Half-Life 2 and taught you its rules without you even knowing.&#10;&#10;Support Game Maker's Toolkit on Patreon - https://www.patreon.com/GameMakersToolkit&#10;&#10;Sources&#10;&#10;Sequelitis - Mega Man Classic vs. Mega Man X | Egoraptor&#10;https://www.youtube.com/watch?v=8FpigqfcvlM&#10;&#10;Games shown in this episode (in order of appearance):&#10;&#10;Dead Space (Visceral Games, 2008)&#10;Half-Life 2 (Valve Corporation, 2004)&#10;Half-Life 2: Episode Two (Valve Corporation, 2007)&#10;Half-Life 2: Episode One (Valve Corporation, 2006)&#10;Portal (Valve Corporation, 2007)&#10;Super Mario Bros. (Nintendo, 1985)&#10;Mega Man X (Capcom, 1993)&#10;Resident Evil 4 (Capcom Production Studio 4, 2005)&#10;Super Mario Galaxy 2 (Nintendo, 2010)&#10;Deus Ex: Human Revolution (Eidos Montreal, 2011)&#10;Dishonored (Arkane Studios, 2012)&#10;Assassin's Creed: Brotherhood (Ubisoft Montreal, 2010)&#10;Far Cry 4 (Ubisoft Montreal, 2014)&#10;Half-Life (Valve Corporation, 1998)&#10;&#10;Music used in this episode:&#10;&#10;Welcome Aboard the U.S.G. Ishimura (Dead Space)&#10;Ravenholm Reprise (Half Life 2)&#10;Hazardous Environments (Half Life 2)&#10;Slow Light (Half Life 2)&#10;Our Resurrected Teleport (Half Life 2)&#10;Probably Not a Problem (Half Life 2)&#10;Eine Kleiner Elevatormuzik (Half Life 2: Episode One)&#10;Triage at Dawn (Half Life 2)&#10;Hazardous Environments (Half Life 2)&#10;&#10;Contribute translated subtitles - https://amara.org/v/C3BGB/" id="121" name="Google Shape;121;p22" title="Half-Life 2's Invisible Tutoria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100" y="1434525"/>
            <a:ext cx="4725800" cy="35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Oswald"/>
                <a:ea typeface="Oswald"/>
                <a:cs typeface="Oswald"/>
                <a:sym typeface="Oswald"/>
              </a:rPr>
              <a:t>5. Playtest a Lot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799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78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25"/>
              <a:buFont typeface="Nunito"/>
              <a:buChar char="●"/>
            </a:pPr>
            <a:r>
              <a:rPr lang="ca" sz="1625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Decisions obvious to us, aren’t like that for </a:t>
            </a:r>
            <a:r>
              <a:rPr lang="ca" sz="1625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everyone</a:t>
            </a:r>
            <a:endParaRPr sz="1625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225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178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25"/>
              <a:buFont typeface="Nunito"/>
              <a:buChar char="●"/>
            </a:pPr>
            <a:r>
              <a:rPr lang="ca" sz="1625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By playtesting you’ll see:</a:t>
            </a:r>
            <a:endParaRPr sz="1625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591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75"/>
              <a:buFont typeface="Nunito"/>
              <a:buChar char="○"/>
            </a:pPr>
            <a:r>
              <a:rPr lang="ca" sz="1375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what needs to be </a:t>
            </a:r>
            <a:r>
              <a:rPr b="1" lang="ca" sz="1375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changed</a:t>
            </a:r>
            <a:endParaRPr b="1" sz="1375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591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75"/>
              <a:buFont typeface="Nunito"/>
              <a:buChar char="○"/>
            </a:pPr>
            <a:r>
              <a:rPr lang="ca" sz="1375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what needs to be </a:t>
            </a:r>
            <a:r>
              <a:rPr b="1" lang="ca" sz="1375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explained</a:t>
            </a:r>
            <a:endParaRPr b="1" sz="1375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591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75"/>
              <a:buFont typeface="Nunito"/>
              <a:buChar char="○"/>
            </a:pPr>
            <a:r>
              <a:rPr b="1" lang="ca" sz="1375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how the player plays</a:t>
            </a:r>
            <a:endParaRPr b="1" sz="1375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225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178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25"/>
              <a:buFont typeface="Nunito"/>
              <a:buChar char="●"/>
            </a:pPr>
            <a:r>
              <a:rPr lang="ca" sz="1625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Don’t talk to your players; just </a:t>
            </a:r>
            <a:r>
              <a:rPr b="1" lang="ca" sz="1625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observe and listen</a:t>
            </a:r>
            <a:endParaRPr b="1" sz="1625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225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178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25"/>
              <a:buFont typeface="Nunito"/>
              <a:buChar char="●"/>
            </a:pPr>
            <a:r>
              <a:rPr lang="ca" sz="1625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Know your demographic</a:t>
            </a:r>
            <a:endParaRPr sz="1625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591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75"/>
              <a:buFont typeface="Nunito"/>
              <a:buChar char="○"/>
            </a:pPr>
            <a:r>
              <a:rPr lang="ca" sz="1375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Eg. Depending on who you’re after, WASD means nothing</a:t>
            </a:r>
            <a:endParaRPr sz="1375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143" y="1824813"/>
            <a:ext cx="2733801" cy="20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Oswald"/>
                <a:ea typeface="Oswald"/>
                <a:cs typeface="Oswald"/>
                <a:sym typeface="Oswald"/>
              </a:rPr>
              <a:t>6. </a:t>
            </a:r>
            <a:r>
              <a:rPr lang="ca">
                <a:latin typeface="Oswald"/>
                <a:ea typeface="Oswald"/>
                <a:cs typeface="Oswald"/>
                <a:sym typeface="Oswald"/>
              </a:rPr>
              <a:t>Don’t Create</a:t>
            </a:r>
            <a:r>
              <a:rPr lang="ca">
                <a:latin typeface="Oswald"/>
                <a:ea typeface="Oswald"/>
                <a:cs typeface="Oswald"/>
                <a:sym typeface="Oswald"/>
              </a:rPr>
              <a:t> a Nuisance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156300" y="1300475"/>
            <a:ext cx="503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If you’re creating a “classic” tutorial, make it skippable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Tutorials shouldn’t interrupt the flow of gameplay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Especially</a:t>
            </a: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true for games with high replay value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Tom Clancy's Splinter Cell 1 Full Game Walkthrough in Full HD 60FPS! Follow the adventures of Sam Fisher in the Third Echelon!&#10;&#10;-- Game Info --&#10;-Developers: Ubi Soft Montreal (Xbox &amp; PC), Ubi Soft Shanghai (PS2 &amp; GC), Gameloft (GBA &amp; NGE)&#10;-Publishers: Ubi Soft Entertainment, Aspyr Media (Mac OS X)&#10;-Initial release date: November 17, 2002&#10;-Platforms: Xbox, Microsoft Windows, PlayStation 2, GameCube, Game Boy Advance, Mobile, N-Gage, Mac OS X, PlayStation 3&#10;-Genre: Stealth&#10;-Engine: Unreal Engine 2.0 (DirectX 8.1)&#10;&#10;-- Playthrough Info --&#10;-Platform: Microsoft Windows&#10;-Difficulty: Normal&#10;-Recording: OBS Studio&#10;-Editing: VEGAS Pro 16&#10;&#10;-- Additional Info --&#10;-Plot: https://splintercell.fandom.com/wiki/Tom_Clancy%27s_Splinter_Cell#Plot&#10;-Essential improvements: https://pcgamingwiki.com/wiki/Tom_Clancy%27s_Splinter_Cell&#10;&#10;-- Timestamps --&#10;00:00:00 - Main Menu&#10;00:00:09 - Mission 01: Training&#10;00:20:11 - Mission 02: Police Station&#10;00:48:18 - Mission 03: Defense Ministry&#10;01:17:31 - Mission 04: Oil Refinery&#10;01:31:09 - Mission 05: CIA HQ&#10;02:04:14 - Mission 06: Kalinatek&#10;02:44:15 - Mission 07: Chinese Embassy&#10;03:18:19 - Mission 08: Abattoir&#10;03:49:28 - Mission 09: Chinese Embassy II&#10;04:15:19 - Mission 10: Presidential Palace&#10;04:44:36 - Credits&#10;&#10;#splintercell #ubisoft #alphayellow #walkthrough #stealth #longplay #eax" id="135" name="Google Shape;135;p24" title="Tom Clancy's Splinter Cell 1 - Full Game Walkthrough (1080P 60FPS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400" y="1502325"/>
            <a:ext cx="3642824" cy="27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Oswald"/>
                <a:ea typeface="Oswald"/>
                <a:cs typeface="Oswald"/>
                <a:sym typeface="Oswald"/>
              </a:rPr>
              <a:t>7. Accessible at all Times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312600"/>
            <a:ext cx="3958500" cy="31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Let the player revisit old information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Mechanic Encyclopedia on Options Menu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Links to “How To” videos on Options Menu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Allow player to replay Tutorial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Especially true for mechanically complex games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200" y="1591625"/>
            <a:ext cx="4647350" cy="261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Oswald"/>
                <a:ea typeface="Oswald"/>
                <a:cs typeface="Oswald"/>
                <a:sym typeface="Oswald"/>
              </a:rPr>
              <a:t>8</a:t>
            </a:r>
            <a:r>
              <a:rPr lang="ca">
                <a:latin typeface="Oswald"/>
                <a:ea typeface="Oswald"/>
                <a:cs typeface="Oswald"/>
                <a:sym typeface="Oswald"/>
              </a:rPr>
              <a:t>. Don’t Leave it for the End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152475"/>
            <a:ext cx="500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Char char="●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Implement tutorial throughout the development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5755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Char char="●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You have to think about how you’re going to teach new mechanics to the player as you’re creating them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5755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Char char="●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If you leave it for the last minute: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165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Char char="○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Inconsistent</a:t>
            </a: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Tutorial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165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Char char="○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Disconnect between tutorial and narrative/gameplay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165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Char char="○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Harder to implement, will clutter development at the last minute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100" y="1670576"/>
            <a:ext cx="3204200" cy="18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Thanks For Your Attention!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Oswald"/>
                <a:ea typeface="Oswald"/>
                <a:cs typeface="Oswald"/>
                <a:sym typeface="Oswald"/>
              </a:rPr>
              <a:t>What to note about </a:t>
            </a:r>
            <a:r>
              <a:rPr lang="ca">
                <a:latin typeface="Oswald"/>
                <a:ea typeface="Oswald"/>
                <a:cs typeface="Oswald"/>
                <a:sym typeface="Oswald"/>
              </a:rPr>
              <a:t>Tutorials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50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Char char="●"/>
            </a:pPr>
            <a:r>
              <a:rPr b="1"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First Impression</a:t>
            </a: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of the Game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Char char="●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</a:t>
            </a:r>
            <a:r>
              <a:rPr b="1"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eaches </a:t>
            </a: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player how to play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Char char="●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Players </a:t>
            </a:r>
            <a:r>
              <a:rPr b="1"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won’t understand anything without it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Char char="●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They </a:t>
            </a:r>
            <a:r>
              <a:rPr b="1"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aren’t just “a level”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Char char="●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Different genres need different tutorials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925" y="1770100"/>
            <a:ext cx="3796200" cy="21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725" y="0"/>
            <a:ext cx="82022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-407050" y="2150850"/>
            <a:ext cx="6378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Oswald"/>
                <a:ea typeface="Oswald"/>
                <a:cs typeface="Oswald"/>
                <a:sym typeface="Oswald"/>
              </a:rPr>
              <a:t>How to Create a Good Tutorial?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Oswald"/>
              <a:buAutoNum type="arabicPeriod"/>
            </a:pPr>
            <a:r>
              <a:rPr lang="ca">
                <a:latin typeface="Oswald"/>
                <a:ea typeface="Oswald"/>
                <a:cs typeface="Oswald"/>
                <a:sym typeface="Oswald"/>
              </a:rPr>
              <a:t>Less Text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TEXT KILLS: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Pacing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Immersion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Wall of Text = Overwhelming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Skipped by Most Players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ca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Tutorials Should be INTERACTIVE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Timestamps:&#10;00:00:00 - Welcome To Midgar&#10;00:29:32 - Scorpion Sentinel Boss&#10;00:45:40 - Visions&#10;01:01:28 - Aerith&#10;01:18:34 - Train Ride&#10;01:26:48 - A Special Someone&#10;01:38:50 - Helping Tifa&#10;02:03:39 - Sidequests In The Slums&#10;02:47:44 - Saving Johnny&#10;02:54:40 - The Celebration&#10;03:20:32 - Fun On The Bike&#10;03:35:11 - Dinner At Jessie's&#10;03:48:52 - Roche Boss Battle&#10;04:15:47 - Back In The Slums&#10;04:24:07 - The Spectres&#10;04:38:18 - Corkscrew Tunnel&#10;05:19:06 - Crab Warden Boss Battle&#10;05:31:20 - The Sun lamps&#10;06:21:10 - Planting The Bomb&#10;06:37:02 - Sabotaging The Airbuster&#10;07:11:48 - The Airbuster Boss Battle&#10;07:22:48 - Reno Boss Battle&#10;07:35:38 - Escaping With Aerith&#10;08:05:29 - Aerith's Home&#10;08:19:35 - Saving The Kids&#10;08:48:50 - Sector 5 Sidequests&#10;09:48:40 - Rude Boss Battle&#10;10:03:47 - The Collapsed Expressway&#10;10:47:16 - Wall Market&#10;11:19:39 - The Underground Colosseum &#10;11:41:00 - Hell House&#10;12:06:36 - Wall Market Side Quests&#10;12:54:13 - Dancing Cloud&#10;13:17:40 - Don Corneo&#10;13:32:30 - Abzu Boss Battle&#10;13:41:32 - The Sewers&#10;14:21:14 - The Train Graveyard&#10;14:49:57 - The Ghoul Boss Battle&#10;14:55:58 - The Train Graveyard&#10;15:13:15 - Eligor Boss Battle&#10;15:24:33 - Climbing The Pillar&#10;16:08:37 - Reno And Rude Boss Battle&#10;16:20:45 - Finding Marlene&#10;16:51:18 - The Collapsed Expressway&#10;17:10:08 - The Underground Test Site&#10;17:35:54 - The Failed Experiment Boss Battle&#10;17:47:34 - Aerith's House&#10;17:56:53 - Chapter 14 Sidequests&#10;19:46:43 - Behemoth Boss Battle&#10;20:06:50 - The Sewers With Leslie&#10;20:43:48 - Abzu Boss Battle&#10;21:04:11 - The Ruins&#10;21:38:06 - The Valkyrie Boss Battle&#10;21:45:34 - Breaking Into Shinra HQ&#10;21:57:00 - Shinra HQ&#10;23:03:38 - Shiva, Chocobo, Leviatan Battles&#10;23:16:25 - Recon Work&#10;23:30:21  - Specimen H0512 Boss Battle&#10;23:39:28 - Rescuing Aerith&#10;23:49:07 - Professor Hojo's Lab&#10;25:06:57 - Swordipede Boss Battle&#10;25:18:44 - Jenova Dreamweaver Boss Battle&#10;25:40:05 - Rufus Boss Battle &#10;25:51:55 - The Arsenal Boss Battle&#10;26:07:10 - Escape From Midgar&#10;26:36:45 - The Harbinger Of Fate Boss Battle&#10;27:07:36 - Sephiroth Boss Battle" id="77" name="Google Shape;77;p16" title="Final Fantasy 7 Remake - FULL GAME - No Commentar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489" y="408025"/>
            <a:ext cx="3690900" cy="276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6825" y="3396000"/>
            <a:ext cx="1922226" cy="174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Oswald"/>
                <a:ea typeface="Oswald"/>
                <a:cs typeface="Oswald"/>
                <a:sym typeface="Oswald"/>
              </a:rPr>
              <a:t>2. No Frontloading - The “Don’t”s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017725"/>
            <a:ext cx="7059300" cy="3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66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unito"/>
              <a:buChar char="●"/>
            </a:pPr>
            <a:r>
              <a:rPr lang="ca" sz="156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Don’t overwhelm the player with info</a:t>
            </a:r>
            <a:endParaRPr sz="156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26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766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unito"/>
              <a:buChar char="●"/>
            </a:pPr>
            <a:r>
              <a:rPr lang="ca" sz="156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Players will:</a:t>
            </a:r>
            <a:endParaRPr sz="156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6069" lvl="1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"/>
              <a:buFont typeface="Nunito"/>
              <a:buChar char="○"/>
            </a:pPr>
            <a:r>
              <a:rPr lang="ca" sz="122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Forget</a:t>
            </a:r>
            <a:endParaRPr sz="122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6069" lvl="1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"/>
              <a:buFont typeface="Nunito"/>
              <a:buChar char="○"/>
            </a:pPr>
            <a:r>
              <a:rPr lang="ca" sz="122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Get Bored</a:t>
            </a:r>
            <a:endParaRPr sz="122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6069" lvl="1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"/>
              <a:buFont typeface="Nunito"/>
              <a:buChar char="○"/>
            </a:pPr>
            <a:r>
              <a:rPr lang="ca" sz="122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Get Frustrated</a:t>
            </a:r>
            <a:endParaRPr sz="122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6069" lvl="1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0"/>
              <a:buFont typeface="Nunito"/>
              <a:buChar char="○"/>
            </a:pPr>
            <a:r>
              <a:rPr lang="ca" sz="122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Learn before they’re invested</a:t>
            </a:r>
            <a:endParaRPr sz="122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6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766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unito"/>
              <a:buChar char="●"/>
            </a:pPr>
            <a:r>
              <a:rPr lang="ca" sz="156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Irrelevant info presented very early on</a:t>
            </a:r>
            <a:endParaRPr sz="156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6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766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unito"/>
              <a:buChar char="●"/>
            </a:pPr>
            <a:r>
              <a:rPr lang="ca" sz="156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You get to play very late</a:t>
            </a:r>
            <a:endParaRPr sz="156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6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766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unito"/>
              <a:buChar char="●"/>
            </a:pPr>
            <a:r>
              <a:rPr lang="ca" sz="156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If someone skips your tutorial, you’ve failed as a designer</a:t>
            </a:r>
            <a:endParaRPr sz="156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260" y="1729027"/>
            <a:ext cx="4345040" cy="244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Oswald"/>
                <a:ea typeface="Oswald"/>
                <a:cs typeface="Oswald"/>
                <a:sym typeface="Oswald"/>
              </a:rPr>
              <a:t>2. No Frontloading - The “Do”s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489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</a:pPr>
            <a:r>
              <a:rPr b="1" lang="ca" sz="16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PRESENT INFORMATION WHEN RELEVANT</a:t>
            </a:r>
            <a:endParaRPr b="1" sz="1600" u="sng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</a:pPr>
            <a:r>
              <a:rPr lang="ca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Allows players to test new mechanics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</a:pPr>
            <a:r>
              <a:rPr lang="ca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Players will remember more easily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</a:pPr>
            <a:r>
              <a:rPr lang="ca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Can introduce new mechanics 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a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at the same time as the narrative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250" y="1714825"/>
            <a:ext cx="4345050" cy="244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Oswald"/>
                <a:ea typeface="Oswald"/>
                <a:cs typeface="Oswald"/>
                <a:sym typeface="Oswald"/>
              </a:rPr>
              <a:t>2. No Frontloading - The </a:t>
            </a:r>
            <a:r>
              <a:rPr lang="ca">
                <a:latin typeface="Oswald"/>
                <a:ea typeface="Oswald"/>
                <a:cs typeface="Oswald"/>
                <a:sym typeface="Oswald"/>
              </a:rPr>
              <a:t>Learning Curve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275" y="1021726"/>
            <a:ext cx="6809450" cy="38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lang="ca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Tutorials should be an extension of gameplay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lang="ca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Boring Intro Tutorial = Part of Audience Lost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lang="ca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player should be learning AND playing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lang="ca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If you can make the player learn without noticing, you’re the GOAT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Oswald"/>
                <a:ea typeface="Oswald"/>
                <a:cs typeface="Oswald"/>
                <a:sym typeface="Oswald"/>
              </a:rPr>
              <a:t>3. Make it Fun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175" y="1796537"/>
            <a:ext cx="2720050" cy="15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Oswald"/>
                <a:ea typeface="Oswald"/>
                <a:cs typeface="Oswald"/>
                <a:sym typeface="Oswald"/>
              </a:rPr>
              <a:t>       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513575" y="1152475"/>
            <a:ext cx="211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75% of Portal 1’s levels are a tutorial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89875"/>
            <a:ext cx="1605075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3587" y="686501"/>
            <a:ext cx="2116826" cy="377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